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iLRRKwnWmIRO37lp0HSmpz4Cr+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7.jpg"/><Relationship Id="rId7" Type="http://schemas.openxmlformats.org/officeDocument/2006/relationships/image" Target="../media/image12.jpg"/><Relationship Id="rId8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vseosvita.ua/test/uzahalnennia-piznaiemo-riznomanittia-orhanizmiv-793747.html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395536" y="1340768"/>
            <a:ext cx="8422704" cy="403244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uk-UA">
                <a:solidFill>
                  <a:schemeClr val="dk1"/>
                </a:solidFill>
              </a:rPr>
              <a:t>Виклики НУШ при викладанні інтегрованих курсів природничої освітньої галузі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7020272" y="5661248"/>
            <a:ext cx="2123728" cy="84164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chemeClr val="dk1"/>
                </a:solidFill>
              </a:rPr>
              <a:t>Яніна ЗВАРИЧ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467544" y="980728"/>
            <a:ext cx="8229600" cy="1224136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uk-UA"/>
              <a:t>«Помічник» уроку – презентація та посібник</a:t>
            </a:r>
            <a:endParaRPr b="1"/>
          </a:p>
        </p:txBody>
      </p:sp>
      <p:sp>
        <p:nvSpPr>
          <p:cNvPr id="166" name="Google Shape;166;p10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2903790"/>
            <a:ext cx="3788147" cy="286194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Пізнаємо прирду (2022) - Пізнаємо природу - 5-й клас - Підручники" id="168" name="Google Shape;16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6326" y="2525011"/>
            <a:ext cx="2714625" cy="3619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type="title"/>
          </p:nvPr>
        </p:nvSpPr>
        <p:spPr>
          <a:xfrm>
            <a:off x="467544" y="908720"/>
            <a:ext cx="8229600" cy="1224136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uk-UA"/>
              <a:t>Відмінності програми  НУШ та «звичайних» класів</a:t>
            </a:r>
            <a:endParaRPr b="1"/>
          </a:p>
        </p:txBody>
      </p:sp>
      <p:sp>
        <p:nvSpPr>
          <p:cNvPr id="174" name="Google Shape;174;p11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2924944"/>
            <a:ext cx="8889877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/>
        </p:nvSpPr>
        <p:spPr>
          <a:xfrm>
            <a:off x="467544" y="1700808"/>
            <a:ext cx="8229600" cy="3384376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uk-UA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Найбільша перевага реформи – </a:t>
            </a:r>
            <a:br>
              <a:rPr b="1" lang="uk-UA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uk-UA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те, що вона мотивує нас змінюватися.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2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>
            <p:ph type="title"/>
          </p:nvPr>
        </p:nvSpPr>
        <p:spPr>
          <a:xfrm>
            <a:off x="539552" y="2420888"/>
            <a:ext cx="8229600" cy="1143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uk-UA" sz="5400"/>
              <a:t>Дякую за увагу!</a:t>
            </a:r>
            <a:endParaRPr b="1" sz="5400"/>
          </a:p>
        </p:txBody>
      </p:sp>
      <p:sp>
        <p:nvSpPr>
          <p:cNvPr id="187" name="Google Shape;187;p13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uk-UA"/>
              <a:t>НУШ – академічна свобода</a:t>
            </a:r>
            <a:endParaRPr b="1"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467544" y="2492897"/>
            <a:ext cx="8229600" cy="3096344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/>
              <a:t>Можливість обирати модельну програму;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/>
              <a:t>Право коригувати авторські навчальні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/>
              <a:t> програми;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/>
              <a:t>Самостійно обирати підручники;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/>
              <a:t>Обирати методи, стратегії, способи і засоби навчання;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478129" y="980728"/>
            <a:ext cx="8229600" cy="1561372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uk-UA"/>
              <a:t>Реалізація ключових компетентностей та наскрізних вмінь</a:t>
            </a:r>
            <a:endParaRPr b="1"/>
          </a:p>
        </p:txBody>
      </p:sp>
      <p:sp>
        <p:nvSpPr>
          <p:cNvPr id="99" name="Google Shape;99;p3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8" y="3429000"/>
            <a:ext cx="4464496" cy="32956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757" y="3429000"/>
            <a:ext cx="4667243" cy="32956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251520" y="980728"/>
            <a:ext cx="8640960" cy="2016224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uk-UA" sz="3600"/>
              <a:t>Модельна програма інтегрованого курсу</a:t>
            </a:r>
            <a:br>
              <a:rPr b="1" lang="uk-UA" sz="3600"/>
            </a:br>
            <a:r>
              <a:rPr b="1" lang="uk-UA" sz="3600"/>
              <a:t>«Пізнаємо природу» </a:t>
            </a:r>
            <a:br>
              <a:rPr b="1" lang="uk-UA" sz="3600"/>
            </a:br>
            <a:r>
              <a:rPr b="1" lang="uk-UA" sz="3600"/>
              <a:t>Д. Біда, </a:t>
            </a:r>
            <a:br>
              <a:rPr b="1" lang="uk-UA" sz="3600"/>
            </a:br>
            <a:r>
              <a:rPr b="1" lang="uk-UA" sz="3600"/>
              <a:t>Т. Гільберг, Я. Колісник</a:t>
            </a:r>
            <a:endParaRPr b="1" sz="3600"/>
          </a:p>
        </p:txBody>
      </p:sp>
      <p:sp>
        <p:nvSpPr>
          <p:cNvPr id="107" name="Google Shape;107;p4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55" y="3428999"/>
            <a:ext cx="4857717" cy="29737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Підручник Пізнаємо природу 5 клас Біда" id="109" name="Google Shape;10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7475" y="3221608"/>
            <a:ext cx="2211478" cy="32951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uk-UA"/>
              <a:t>Оцінювання</a:t>
            </a:r>
            <a:endParaRPr b="1"/>
          </a:p>
        </p:txBody>
      </p:sp>
      <p:sp>
        <p:nvSpPr>
          <p:cNvPr id="115" name="Google Shape;115;p5"/>
          <p:cNvSpPr txBox="1"/>
          <p:nvPr>
            <p:ph idx="1" type="body"/>
          </p:nvPr>
        </p:nvSpPr>
        <p:spPr>
          <a:xfrm>
            <a:off x="251520" y="2420888"/>
            <a:ext cx="4032448" cy="1080120"/>
          </a:xfrm>
          <a:prstGeom prst="rect">
            <a:avLst/>
          </a:prstGeom>
          <a:solidFill>
            <a:srgbClr val="99CC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 семестр –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формувальне</a:t>
            </a:r>
            <a:endParaRPr b="1" sz="2800"/>
          </a:p>
        </p:txBody>
      </p:sp>
      <p:sp>
        <p:nvSpPr>
          <p:cNvPr id="116" name="Google Shape;116;p5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4698357" y="2420888"/>
            <a:ext cx="4176464" cy="1080120"/>
          </a:xfrm>
          <a:prstGeom prst="rect">
            <a:avLst/>
          </a:prstGeom>
          <a:solidFill>
            <a:srgbClr val="99CC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ІІ семестр –  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бальне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Оцінювання в Новій українській школі: ресурс для розвитку замість вироку |  Асоціація міст України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401" y="3645024"/>
            <a:ext cx="3661567" cy="299936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307975" y="496770"/>
            <a:ext cx="4680520" cy="1143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uk-U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Формувальне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uk-U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оцінювання 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4139952" y="1992346"/>
            <a:ext cx="4680520" cy="1143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uk-U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Самооцінювання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251520" y="4941168"/>
            <a:ext cx="4680520" cy="1143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uk-U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Рефлексія 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Зірка: картинки, стокові Зірка фотографії, зображення | Скачати з  Depositphotos" id="127" name="Google Shape;127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Зірка: картинки, стокові Зірка фотографії, зображення | Скачати з  Depositphotos" id="128" name="Google Shape;128;p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44" y="1698843"/>
            <a:ext cx="2437891" cy="243789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55576" y="2563846"/>
            <a:ext cx="130401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Відмінно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виконана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робота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752" y="2867620"/>
            <a:ext cx="2219195" cy="235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4213" y="3118293"/>
            <a:ext cx="3392738" cy="295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5251" y="4140213"/>
            <a:ext cx="2628238" cy="26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467544" y="980728"/>
            <a:ext cx="8229600" cy="85496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uk-UA"/>
              <a:t>Підсумкове оцінювання</a:t>
            </a:r>
            <a:endParaRPr b="1"/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467544" y="2492897"/>
            <a:ext cx="8229600" cy="32403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uk-UA"/>
              <a:t>Лепбуки, буклети, бюлетень</a:t>
            </a:r>
            <a:endParaRPr b="1"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uk-UA"/>
              <a:t>Тестові різнорівневі завдання, квести</a:t>
            </a:r>
            <a:endParaRPr b="1"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uk-UA"/>
              <a:t>Письмові завдання 15- 20 хв.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uk-UA"/>
              <a:t>Бесіди 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title"/>
          </p:nvPr>
        </p:nvSpPr>
        <p:spPr>
          <a:xfrm>
            <a:off x="432638" y="954412"/>
            <a:ext cx="8229600" cy="92086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uk-UA"/>
              <a:t>Лепбуки, буклети</a:t>
            </a:r>
            <a:endParaRPr b="1"/>
          </a:p>
        </p:txBody>
      </p:sp>
      <p:sp>
        <p:nvSpPr>
          <p:cNvPr id="146" name="Google Shape;146;p8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665065" y="4687964"/>
            <a:ext cx="2282483" cy="17118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70" y="1988840"/>
            <a:ext cx="3427849" cy="25708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188004" y="2267276"/>
            <a:ext cx="3090524" cy="231789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2213" y="1988840"/>
            <a:ext cx="3251787" cy="24388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4775706" y="4706514"/>
            <a:ext cx="2233014" cy="16747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5535" y="4225404"/>
            <a:ext cx="3412511" cy="255938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uk-UA"/>
            </a:br>
            <a:r>
              <a:rPr b="1" lang="uk-UA"/>
              <a:t>Тестові різнорівневі завдання</a:t>
            </a:r>
            <a:br>
              <a:rPr b="1" lang="uk-UA"/>
            </a:br>
            <a:endParaRPr/>
          </a:p>
        </p:txBody>
      </p:sp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365639" y="5517232"/>
            <a:ext cx="8568952" cy="634171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uk-UA" u="sng">
                <a:solidFill>
                  <a:schemeClr val="hlink"/>
                </a:solidFill>
                <a:hlinkClick r:id="rId3"/>
              </a:rPr>
              <a:t>https://vseosvita.ua/test/uzahalnennia-piznaiemo-riznomanittia-orhanizmiv-793747.html   </a:t>
            </a:r>
            <a:r>
              <a:rPr b="1" lang="uk-UA"/>
              <a:t> </a:t>
            </a:r>
            <a:endParaRPr b="1"/>
          </a:p>
        </p:txBody>
      </p:sp>
      <p:sp>
        <p:nvSpPr>
          <p:cNvPr id="159" name="Google Shape;159;p9"/>
          <p:cNvSpPr txBox="1"/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 №12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6216" y="2492896"/>
            <a:ext cx="5516221" cy="268857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2022-08-18T06:56:07Z</dcterms:created>
  <dc:creator>Acer</dc:creator>
</cp:coreProperties>
</file>